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83" r:id="rId3"/>
    <p:sldId id="273" r:id="rId4"/>
    <p:sldId id="268" r:id="rId5"/>
    <p:sldId id="277" r:id="rId6"/>
    <p:sldId id="276" r:id="rId7"/>
    <p:sldId id="267" r:id="rId8"/>
    <p:sldId id="275" r:id="rId9"/>
    <p:sldId id="270" r:id="rId10"/>
    <p:sldId id="272" r:id="rId11"/>
    <p:sldId id="279" r:id="rId12"/>
    <p:sldId id="274" r:id="rId13"/>
    <p:sldId id="284" r:id="rId14"/>
    <p:sldId id="280" r:id="rId15"/>
    <p:sldId id="281" r:id="rId16"/>
    <p:sldId id="271" r:id="rId17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13" autoAdjust="0"/>
  </p:normalViewPr>
  <p:slideViewPr>
    <p:cSldViewPr snapToGrid="0" snapToObjects="1">
      <p:cViewPr>
        <p:scale>
          <a:sx n="100" d="100"/>
          <a:sy n="100" d="100"/>
        </p:scale>
        <p:origin x="-1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A6FE1-4792-BD4F-9813-313120B4C7E6}" type="datetimeFigureOut">
              <a:rPr lang="en-US" smtClean="0"/>
              <a:t>05/10/2014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A7AB5-C8A0-E64C-B18C-25F0B9B9A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056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BB661-C3B7-1645-BB32-CB1DA91D6DAD}" type="datetimeFigureOut">
              <a:rPr lang="en-US" smtClean="0"/>
              <a:t>05/10/2014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D9D1C-4FA4-9F49-82D7-B64798102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3260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D9D1C-4FA4-9F49-82D7-B647981025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2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5E31-9990-7940-A191-EF3718F77A55}" type="datetime1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927-E7CC-5A4B-9442-C3381DBC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7906-AD53-6448-9194-D8BDC9CD043D}" type="datetime1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927-E7CC-5A4B-9442-C3381DBC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BF1-CB34-314F-A8FF-8D68D6EC9396}" type="datetime1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927-E7CC-5A4B-9442-C3381DBC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F096-AF70-3846-9EE1-4B19C5158611}" type="datetime1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927-E7CC-5A4B-9442-C3381DBC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6351-A8A8-134D-AAE6-3A15867D164E}" type="datetime1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927-E7CC-5A4B-9442-C3381DBC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9A9A-3809-E943-A21C-AB2054C4A305}" type="datetime1">
              <a:rPr lang="en-GB" smtClean="0"/>
              <a:t>05/10/2014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927-E7CC-5A4B-9442-C3381DBC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E1B-28C1-5743-B52A-E550D3E71F7A}" type="datetime1">
              <a:rPr lang="en-GB" smtClean="0"/>
              <a:t>05/10/2014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927-E7CC-5A4B-9442-C3381DBC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8BD7-978E-0D49-A857-19225FBF4002}" type="datetime1">
              <a:rPr lang="en-GB" smtClean="0"/>
              <a:t>05/10/2014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927-E7CC-5A4B-9442-C3381DBC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93EE-78BE-9347-B0F9-FB60246D0F25}" type="datetime1">
              <a:rPr lang="en-GB" smtClean="0"/>
              <a:t>05/10/2014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927-E7CC-5A4B-9442-C3381DBC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B6A-3825-F34C-A06E-ADCB159A2318}" type="datetime1">
              <a:rPr lang="en-GB" smtClean="0"/>
              <a:t>05/10/2014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927-E7CC-5A4B-9442-C3381DBC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437D-0566-454B-B8E6-AF38C7F1A046}" type="datetime1">
              <a:rPr lang="en-GB" smtClean="0"/>
              <a:t>05/10/2014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927-E7CC-5A4B-9442-C3381DBC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4544"/>
            <a:ext cx="8229600" cy="483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897AC-E76A-AA43-AE09-5A112AB70159}" type="datetime1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0E927-E7CC-5A4B-9442-C3381DBC397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2">
              <a:lumMod val="60000"/>
              <a:lumOff val="40000"/>
            </a:schemeClr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i="1" dirty="0"/>
              <a:t>Mapping HI absorption at z=0.026 against a resolved background CSO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531177" cy="1752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Andy Biggs, Martin </a:t>
            </a:r>
            <a:r>
              <a:rPr lang="en-GB" sz="2400" dirty="0" err="1" smtClean="0"/>
              <a:t>Zwaan</a:t>
            </a:r>
            <a:r>
              <a:rPr lang="en-GB" sz="2400" dirty="0" smtClean="0"/>
              <a:t>, </a:t>
            </a:r>
            <a:r>
              <a:rPr lang="en-GB" sz="2400" dirty="0" err="1" smtClean="0"/>
              <a:t>Jochen</a:t>
            </a:r>
            <a:r>
              <a:rPr lang="en-GB" sz="2400" dirty="0" smtClean="0"/>
              <a:t> </a:t>
            </a:r>
            <a:r>
              <a:rPr lang="en-GB" sz="2400" dirty="0" err="1" smtClean="0"/>
              <a:t>Liske</a:t>
            </a:r>
            <a:endParaRPr lang="en-GB" sz="2400" dirty="0"/>
          </a:p>
          <a:p>
            <a:r>
              <a:rPr lang="en-GB" sz="2000" dirty="0" smtClean="0"/>
              <a:t>European Southern Observatory</a:t>
            </a:r>
          </a:p>
          <a:p>
            <a:r>
              <a:rPr lang="en-GB" dirty="0" smtClean="0"/>
              <a:t>Frank Briggs</a:t>
            </a:r>
          </a:p>
          <a:p>
            <a:r>
              <a:rPr lang="en-GB" sz="2000" dirty="0" smtClean="0"/>
              <a:t>Australian National University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9221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Continuum 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0855_CONT_GREY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4500" y="4566334"/>
            <a:ext cx="323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</a:rPr>
              <a:t>Distorted lobe with deflected jet</a:t>
            </a:r>
            <a:endParaRPr lang="en-GB" dirty="0">
              <a:solidFill>
                <a:srgbClr val="660066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86100" y="4800600"/>
            <a:ext cx="2438400" cy="889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997200" y="2362200"/>
            <a:ext cx="2352964" cy="17780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50164" y="1899334"/>
            <a:ext cx="2251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</a:rPr>
              <a:t>Core component seen</a:t>
            </a:r>
          </a:p>
          <a:p>
            <a:r>
              <a:rPr lang="en-GB" dirty="0" smtClean="0">
                <a:solidFill>
                  <a:srgbClr val="660066"/>
                </a:solidFill>
              </a:rPr>
              <a:t>in 5-GHz map</a:t>
            </a:r>
            <a:endParaRPr lang="en-GB" dirty="0">
              <a:solidFill>
                <a:srgbClr val="6600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350164" y="4954031"/>
            <a:ext cx="34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Interaction with ISM of host galaxy</a:t>
            </a:r>
            <a:endParaRPr lang="en-GB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241175" y="2610196"/>
            <a:ext cx="3350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C-band peak flux =  2.1 mJy/beam</a:t>
            </a:r>
          </a:p>
          <a:p>
            <a:r>
              <a:rPr lang="en-GB" dirty="0" smtClean="0"/>
              <a:t>L-band peak flux = 3.4 mJy/beam</a:t>
            </a:r>
          </a:p>
          <a:p>
            <a:r>
              <a:rPr lang="el-GR" u="sng" dirty="0" smtClean="0"/>
              <a:t>α</a:t>
            </a:r>
            <a:r>
              <a:rPr lang="en-GB" u="sng" dirty="0" smtClean="0"/>
              <a:t> ≈ -0.4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40518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with GBT spectrum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294544"/>
            <a:ext cx="63627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3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</a:t>
            </a:r>
            <a:r>
              <a:rPr lang="en-GB" dirty="0" smtClean="0"/>
              <a:t>VLBI spectra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444"/>
            <a:ext cx="8229600" cy="48316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9" y="1129444"/>
            <a:ext cx="6934201" cy="5200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9809" y="2508766"/>
            <a:ext cx="119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North lobe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54253" y="5435600"/>
            <a:ext cx="119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South lobe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54253" y="3988832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90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pic>
        <p:nvPicPr>
          <p:cNvPr id="5" name="Picture 4" descr="0855_max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575096"/>
            <a:ext cx="7208805" cy="54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 lobe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pic>
        <p:nvPicPr>
          <p:cNvPr id="6" name="Picture 5" descr="0855_slo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1644016"/>
            <a:ext cx="3574115" cy="4051300"/>
          </a:xfrm>
          <a:prstGeom prst="rect">
            <a:avLst/>
          </a:prstGeom>
        </p:spPr>
      </p:pic>
      <p:pic>
        <p:nvPicPr>
          <p:cNvPr id="5" name="Picture 4" descr="0855_hi_optd_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504316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lobe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" y="1210096"/>
            <a:ext cx="3501856" cy="4708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1524000"/>
            <a:ext cx="5559552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obtained multiple independent sightlines through the cold neutral gas in a galaxy at z=0.026</a:t>
            </a:r>
          </a:p>
          <a:p>
            <a:r>
              <a:rPr lang="en-GB" dirty="0" smtClean="0"/>
              <a:t>Foreground absorber</a:t>
            </a:r>
            <a:endParaRPr lang="en-GB" dirty="0" smtClean="0"/>
          </a:p>
          <a:p>
            <a:pPr lvl="1"/>
            <a:r>
              <a:rPr lang="en-GB" dirty="0" smtClean="0"/>
              <a:t>Optical depths much higher than seen in single dish spectra</a:t>
            </a:r>
          </a:p>
          <a:p>
            <a:pPr lvl="1"/>
            <a:r>
              <a:rPr lang="en-GB" dirty="0" smtClean="0"/>
              <a:t>Velocity </a:t>
            </a:r>
            <a:r>
              <a:rPr lang="en-GB" dirty="0" smtClean="0"/>
              <a:t>offset between absorption </a:t>
            </a:r>
            <a:r>
              <a:rPr lang="en-GB" dirty="0" smtClean="0"/>
              <a:t>against</a:t>
            </a:r>
            <a:r>
              <a:rPr lang="en-GB" dirty="0" smtClean="0"/>
              <a:t> </a:t>
            </a:r>
            <a:r>
              <a:rPr lang="en-GB" dirty="0" smtClean="0"/>
              <a:t>each </a:t>
            </a:r>
            <a:r>
              <a:rPr lang="en-GB" dirty="0" smtClean="0"/>
              <a:t>lobe</a:t>
            </a:r>
          </a:p>
          <a:p>
            <a:pPr lvl="1"/>
            <a:r>
              <a:rPr lang="en-GB" dirty="0" smtClean="0"/>
              <a:t>Significant variations on sightlines separated by a few pc</a:t>
            </a:r>
            <a:endParaRPr lang="en-GB" dirty="0" smtClean="0"/>
          </a:p>
          <a:p>
            <a:r>
              <a:rPr lang="en-GB" dirty="0" smtClean="0"/>
              <a:t>Background radio source</a:t>
            </a:r>
          </a:p>
          <a:p>
            <a:pPr lvl="1"/>
            <a:r>
              <a:rPr lang="en-GB" dirty="0" smtClean="0"/>
              <a:t>Identification </a:t>
            </a:r>
            <a:r>
              <a:rPr lang="en-GB" dirty="0" smtClean="0"/>
              <a:t>as a CSO seems secure</a:t>
            </a:r>
          </a:p>
          <a:p>
            <a:pPr lvl="1"/>
            <a:r>
              <a:rPr lang="en-GB" dirty="0" smtClean="0"/>
              <a:t>Radio s</a:t>
            </a:r>
            <a:r>
              <a:rPr lang="en-GB" dirty="0" smtClean="0"/>
              <a:t>ource </a:t>
            </a:r>
            <a:r>
              <a:rPr lang="en-GB" dirty="0" smtClean="0"/>
              <a:t>is strongly interacting with ISM of host galaxy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16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ISM absorption studies using HI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545"/>
            <a:ext cx="8229600" cy="3048856"/>
          </a:xfrm>
        </p:spPr>
        <p:txBody>
          <a:bodyPr/>
          <a:lstStyle/>
          <a:p>
            <a:r>
              <a:rPr lang="en-GB" dirty="0" smtClean="0"/>
              <a:t>HI absorption is a powerful probe of the ISM</a:t>
            </a:r>
          </a:p>
          <a:p>
            <a:pPr lvl="1"/>
            <a:r>
              <a:rPr lang="en-GB" dirty="0" smtClean="0"/>
              <a:t>Distance-independent</a:t>
            </a:r>
          </a:p>
          <a:p>
            <a:pPr lvl="1"/>
            <a:r>
              <a:rPr lang="en-GB" dirty="0" smtClean="0"/>
              <a:t>Unaffected by dust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eservoir for the cold molecular gas from which stars will form</a:t>
            </a:r>
          </a:p>
          <a:p>
            <a:r>
              <a:rPr lang="en-GB" dirty="0" smtClean="0"/>
              <a:t>Scales down to several AU can be probed in the Milky Way</a:t>
            </a:r>
          </a:p>
          <a:p>
            <a:pPr lvl="1"/>
            <a:r>
              <a:rPr lang="en-GB" dirty="0" smtClean="0"/>
              <a:t>e.g. 3C138 (Brogan et al. 2005)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pic>
        <p:nvPicPr>
          <p:cNvPr id="6" name="Picture 5" descr="3c138_brog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06709"/>
            <a:ext cx="5410200" cy="2768303"/>
          </a:xfrm>
          <a:prstGeom prst="rect">
            <a:avLst/>
          </a:prstGeom>
        </p:spPr>
      </p:pic>
      <p:pic>
        <p:nvPicPr>
          <p:cNvPr id="7" name="Picture 6" descr="3c138_brogan_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8" y="3625850"/>
            <a:ext cx="2433807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7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ISM of external galaxies with VLBI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944"/>
            <a:ext cx="8229600" cy="4831619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pic>
        <p:nvPicPr>
          <p:cNvPr id="5" name="Picture 4" descr="srian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90" y="1159296"/>
            <a:ext cx="4667744" cy="436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2907" y="1298996"/>
            <a:ext cx="218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Srianand</a:t>
            </a:r>
            <a:r>
              <a:rPr lang="en-GB" dirty="0" smtClean="0"/>
              <a:t> et al. </a:t>
            </a:r>
            <a:r>
              <a:rPr lang="en-GB" dirty="0" smtClean="0"/>
              <a:t>(2003)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4301" y="5454432"/>
            <a:ext cx="87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VLBA HI spectrum shows significant differences between components separated by ≈ 90 pc</a:t>
            </a:r>
            <a:endParaRPr lang="en-GB" dirty="0"/>
          </a:p>
        </p:txBody>
      </p:sp>
      <p:pic>
        <p:nvPicPr>
          <p:cNvPr id="8" name="Picture 7" descr="srianand_sd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1255197"/>
            <a:ext cx="4048489" cy="4053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600" y="1242497"/>
            <a:ext cx="227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(foreground absorber)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9721" y="4901168"/>
            <a:ext cx="212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(background quasar)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319" y="5877997"/>
            <a:ext cx="843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Gupta et al. (2012) conclude that the cold absorbing gas is patchy on scales of 30-100 pc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18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GBT </a:t>
            </a:r>
            <a:r>
              <a:rPr lang="en-GB" dirty="0" smtClean="0"/>
              <a:t>HI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545"/>
            <a:ext cx="8229600" cy="2210656"/>
          </a:xfrm>
        </p:spPr>
        <p:txBody>
          <a:bodyPr/>
          <a:lstStyle/>
          <a:p>
            <a:r>
              <a:rPr lang="en-GB" dirty="0" smtClean="0"/>
              <a:t>Small impact parameter radio-loud quasar-galaxy pairs</a:t>
            </a:r>
          </a:p>
          <a:p>
            <a:pPr lvl="1"/>
            <a:r>
              <a:rPr lang="en-GB" dirty="0" smtClean="0"/>
              <a:t>Select candidates from </a:t>
            </a:r>
            <a:r>
              <a:rPr lang="en-GB" dirty="0" err="1" smtClean="0"/>
              <a:t>MgII</a:t>
            </a:r>
            <a:r>
              <a:rPr lang="en-GB" dirty="0" smtClean="0"/>
              <a:t>, </a:t>
            </a:r>
            <a:r>
              <a:rPr lang="en-GB" dirty="0" err="1" smtClean="0"/>
              <a:t>CaII</a:t>
            </a:r>
            <a:r>
              <a:rPr lang="en-GB" dirty="0" smtClean="0"/>
              <a:t>, Ly-α absorbers, SDSS</a:t>
            </a:r>
          </a:p>
          <a:p>
            <a:pPr lvl="1"/>
            <a:r>
              <a:rPr lang="en-GB" dirty="0" smtClean="0"/>
              <a:t>Cross correlate with FIRST sources (S</a:t>
            </a:r>
            <a:r>
              <a:rPr lang="en-GB" baseline="-25000" dirty="0" smtClean="0"/>
              <a:t>1.4GHz</a:t>
            </a:r>
            <a:r>
              <a:rPr lang="en-GB" dirty="0" smtClean="0"/>
              <a:t> &gt; 200 mJy and r &lt; x”)</a:t>
            </a:r>
          </a:p>
          <a:p>
            <a:r>
              <a:rPr lang="en-GB" dirty="0" smtClean="0"/>
              <a:t>4 out of 24 candidates detected in HI</a:t>
            </a:r>
          </a:p>
          <a:p>
            <a:pPr lvl="1"/>
            <a:r>
              <a:rPr lang="en-GB" dirty="0" smtClean="0"/>
              <a:t>At least 5 lost due to RFI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pic>
        <p:nvPicPr>
          <p:cNvPr id="5" name="Picture 4" descr="0927_gbt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307655"/>
            <a:ext cx="2959099" cy="2709606"/>
          </a:xfrm>
          <a:prstGeom prst="rect">
            <a:avLst/>
          </a:prstGeom>
        </p:spPr>
      </p:pic>
      <p:pic>
        <p:nvPicPr>
          <p:cNvPr id="6" name="Picture 5" descr="4c+57.23_gbt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9" y="3410175"/>
            <a:ext cx="2772231" cy="2619786"/>
          </a:xfrm>
          <a:prstGeom prst="rect">
            <a:avLst/>
          </a:prstGeom>
        </p:spPr>
      </p:pic>
      <p:pic>
        <p:nvPicPr>
          <p:cNvPr id="7" name="Picture 6" descr="1431_gbt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74055"/>
            <a:ext cx="2832100" cy="2640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9410" y="5983585"/>
            <a:ext cx="284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Zwaan</a:t>
            </a:r>
            <a:r>
              <a:rPr lang="en-GB" dirty="0" smtClean="0"/>
              <a:t> et al. (in preparation)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3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J0855+5751 GBT HI spectrum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pic>
        <p:nvPicPr>
          <p:cNvPr id="14" name="Picture 13" descr="0855_gbt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965199"/>
            <a:ext cx="5130800" cy="48690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94923" y="3164830"/>
            <a:ext cx="1791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/>
              <a:t>z</a:t>
            </a:r>
            <a:r>
              <a:rPr lang="en-GB" sz="2400" baseline="-25000" dirty="0" err="1" smtClean="0"/>
              <a:t>HI</a:t>
            </a:r>
            <a:r>
              <a:rPr lang="en-GB" sz="2400" dirty="0" smtClean="0"/>
              <a:t> = 0.02581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237" y="5778362"/>
            <a:ext cx="735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Two components with </a:t>
            </a:r>
            <a:r>
              <a:rPr lang="en-GB" sz="2400" dirty="0" err="1" smtClean="0"/>
              <a:t>σ</a:t>
            </a:r>
            <a:r>
              <a:rPr lang="en-GB" sz="2400" dirty="0" smtClean="0"/>
              <a:t> = 1.5 km/s separated by </a:t>
            </a:r>
            <a:r>
              <a:rPr lang="en-GB" sz="2400" dirty="0" smtClean="0"/>
              <a:t>≈ </a:t>
            </a:r>
            <a:r>
              <a:rPr lang="en-GB" sz="2400" dirty="0"/>
              <a:t>4</a:t>
            </a:r>
            <a:r>
              <a:rPr lang="en-GB" sz="2400" dirty="0" smtClean="0"/>
              <a:t> </a:t>
            </a:r>
            <a:r>
              <a:rPr lang="en-GB" sz="2400" dirty="0" smtClean="0"/>
              <a:t>km/s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3462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SDSS 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20" y="1523144"/>
            <a:ext cx="4163980" cy="4163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370" y="2685534"/>
            <a:ext cx="130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J0855+5751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15396" y="3665102"/>
            <a:ext cx="565752" cy="10679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64000" y="2916000"/>
            <a:ext cx="2198845" cy="68683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43048" y="3440668"/>
            <a:ext cx="275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SDSS J085519.05+575140.7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718" y="5874048"/>
            <a:ext cx="3396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Impact parameter ≈ 7 </a:t>
            </a:r>
            <a:r>
              <a:rPr lang="en-GB" sz="2400" dirty="0" err="1" smtClean="0"/>
              <a:t>kpc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8002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VLBI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J0855+57_SB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4544"/>
            <a:ext cx="3810000" cy="3957320"/>
          </a:xfrm>
          <a:prstGeom prst="rect">
            <a:avLst/>
          </a:prstGeom>
        </p:spPr>
      </p:pic>
      <p:pic>
        <p:nvPicPr>
          <p:cNvPr id="6" name="Picture 5" descr="J0855+57_CB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8" y="1294544"/>
            <a:ext cx="3888991" cy="395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7900" y="1707634"/>
            <a:ext cx="90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2.3 GHz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70763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600"/>
                </a:solidFill>
              </a:rPr>
              <a:t>5</a:t>
            </a:r>
            <a:r>
              <a:rPr lang="en-GB" dirty="0" smtClean="0">
                <a:solidFill>
                  <a:srgbClr val="FF6600"/>
                </a:solidFill>
              </a:rPr>
              <a:t> GHz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500" y="5289964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VLBA Calibrator Survey</a:t>
            </a:r>
          </a:p>
          <a:p>
            <a:pPr algn="ctr"/>
            <a:r>
              <a:rPr lang="en-GB" dirty="0" smtClean="0"/>
              <a:t>(Beasley et al. 2002)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901915" y="5289964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VLBA Imaging and </a:t>
            </a:r>
            <a:r>
              <a:rPr lang="en-US" dirty="0" err="1"/>
              <a:t>Polarimetry</a:t>
            </a:r>
            <a:r>
              <a:rPr lang="en-US" dirty="0"/>
              <a:t> Survey</a:t>
            </a:r>
            <a:endParaRPr lang="en-GB" dirty="0" smtClean="0"/>
          </a:p>
          <a:p>
            <a:pPr algn="ctr"/>
            <a:r>
              <a:rPr lang="en-GB" dirty="0" smtClean="0"/>
              <a:t>(</a:t>
            </a:r>
            <a:r>
              <a:rPr lang="en-GB" dirty="0" err="1" smtClean="0"/>
              <a:t>Helmboldt</a:t>
            </a:r>
            <a:r>
              <a:rPr lang="en-GB" dirty="0" smtClean="0"/>
              <a:t> et al. 2007)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112000" y="3073400"/>
            <a:ext cx="129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</a:rPr>
              <a:t>Radio core?</a:t>
            </a:r>
            <a:endParaRPr lang="en-GB" dirty="0">
              <a:solidFill>
                <a:srgbClr val="6600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029450" y="3380264"/>
            <a:ext cx="165100" cy="2921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J0855+5751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spectroscopic redshift</a:t>
            </a:r>
          </a:p>
          <a:p>
            <a:pPr lvl="1"/>
            <a:r>
              <a:rPr lang="en-GB" dirty="0" smtClean="0"/>
              <a:t>Sloan photometric z ≈ 0.34</a:t>
            </a:r>
          </a:p>
          <a:p>
            <a:r>
              <a:rPr lang="en-GB" dirty="0" smtClean="0"/>
              <a:t>P</a:t>
            </a:r>
            <a:r>
              <a:rPr lang="en-GB" baseline="-25000" dirty="0" smtClean="0"/>
              <a:t>125MHz</a:t>
            </a:r>
            <a:r>
              <a:rPr lang="en-GB" dirty="0" smtClean="0"/>
              <a:t> </a:t>
            </a:r>
            <a:r>
              <a:rPr lang="en-GB" dirty="0"/>
              <a:t>&gt; 2.5e25 W/Hz/</a:t>
            </a:r>
            <a:r>
              <a:rPr lang="en-GB" dirty="0" err="1" smtClean="0"/>
              <a:t>sr</a:t>
            </a:r>
            <a:endParaRPr lang="en-GB" dirty="0" smtClean="0"/>
          </a:p>
          <a:p>
            <a:pPr lvl="1"/>
            <a:r>
              <a:rPr lang="en-GB" dirty="0" smtClean="0"/>
              <a:t>Assuming z=0.1</a:t>
            </a:r>
          </a:p>
          <a:p>
            <a:r>
              <a:rPr lang="en-GB" dirty="0" smtClean="0"/>
              <a:t>Projected size &lt; 0.5 </a:t>
            </a:r>
            <a:r>
              <a:rPr lang="en-GB" dirty="0" err="1" smtClean="0"/>
              <a:t>kpc</a:t>
            </a:r>
            <a:endParaRPr lang="en-GB" dirty="0" smtClean="0"/>
          </a:p>
          <a:p>
            <a:pPr lvl="1"/>
            <a:r>
              <a:rPr lang="en-GB" dirty="0" smtClean="0"/>
              <a:t>Assuming 70 mas at z=1</a:t>
            </a:r>
          </a:p>
          <a:p>
            <a:r>
              <a:rPr lang="en-GB" dirty="0" smtClean="0"/>
              <a:t>Radio SED peak ≈ 300 MHz</a:t>
            </a:r>
          </a:p>
          <a:p>
            <a:r>
              <a:rPr lang="en-GB" dirty="0" err="1" smtClean="0"/>
              <a:t>Unpolarized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pic>
        <p:nvPicPr>
          <p:cNvPr id="6" name="Picture 5" descr="0855_radiosp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281844"/>
            <a:ext cx="4483100" cy="3586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131" y="5708134"/>
            <a:ext cx="812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Taylor et al. (2005) previously identified J0855+5751 as a Compact Symmetric Object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59831" y="4963058"/>
            <a:ext cx="670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60066"/>
                </a:solidFill>
              </a:rPr>
              <a:t>J0855+5751 fulfils many criteria of CSS/GPS sources</a:t>
            </a:r>
            <a:endParaRPr lang="en-GB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1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global VLBI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544"/>
            <a:ext cx="8229600" cy="5207856"/>
          </a:xfrm>
        </p:spPr>
        <p:txBody>
          <a:bodyPr>
            <a:normAutofit/>
          </a:bodyPr>
          <a:lstStyle/>
          <a:p>
            <a:r>
              <a:rPr lang="en-GB" dirty="0" smtClean="0"/>
              <a:t>Jb1, </a:t>
            </a:r>
            <a:r>
              <a:rPr lang="en-GB" dirty="0" err="1" smtClean="0"/>
              <a:t>Ef</a:t>
            </a:r>
            <a:r>
              <a:rPr lang="en-GB" dirty="0" smtClean="0"/>
              <a:t>, </a:t>
            </a:r>
            <a:r>
              <a:rPr lang="en-GB" dirty="0" err="1" smtClean="0"/>
              <a:t>Wb</a:t>
            </a:r>
            <a:r>
              <a:rPr lang="en-GB" dirty="0" smtClean="0"/>
              <a:t> (phased array), </a:t>
            </a:r>
            <a:r>
              <a:rPr lang="en-GB" dirty="0" err="1" smtClean="0"/>
              <a:t>Mc</a:t>
            </a:r>
            <a:r>
              <a:rPr lang="en-GB" dirty="0" smtClean="0"/>
              <a:t>, </a:t>
            </a:r>
            <a:r>
              <a:rPr lang="en-GB" dirty="0" err="1" smtClean="0"/>
              <a:t>Tr</a:t>
            </a:r>
            <a:r>
              <a:rPr lang="en-GB" dirty="0" smtClean="0"/>
              <a:t>, </a:t>
            </a:r>
            <a:r>
              <a:rPr lang="en-GB" dirty="0" err="1" smtClean="0"/>
              <a:t>Bd</a:t>
            </a:r>
            <a:r>
              <a:rPr lang="en-GB" dirty="0" smtClean="0"/>
              <a:t>, </a:t>
            </a:r>
            <a:r>
              <a:rPr lang="en-GB" dirty="0" err="1" smtClean="0"/>
              <a:t>Zc</a:t>
            </a:r>
            <a:r>
              <a:rPr lang="en-GB" dirty="0"/>
              <a:t> </a:t>
            </a:r>
            <a:r>
              <a:rPr lang="en-GB" dirty="0" smtClean="0"/>
              <a:t>+ </a:t>
            </a:r>
            <a:r>
              <a:rPr lang="en-GB" dirty="0" smtClean="0"/>
              <a:t>VLBA</a:t>
            </a:r>
            <a:endParaRPr lang="en-GB" dirty="0" smtClean="0"/>
          </a:p>
          <a:p>
            <a:pPr lvl="1"/>
            <a:r>
              <a:rPr lang="en-GB" dirty="0" smtClean="0"/>
              <a:t>Angular resolution@ 1385 MHz = 4 </a:t>
            </a:r>
            <a:r>
              <a:rPr lang="en-GB" dirty="0" smtClean="0"/>
              <a:t>mas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4 mas = 2 pc @ z = 0.026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In-beam phase calibrator!</a:t>
            </a:r>
          </a:p>
          <a:p>
            <a:pPr lvl="1"/>
            <a:r>
              <a:rPr lang="en-GB" dirty="0" smtClean="0"/>
              <a:t>J0854+5757 = 0850+581</a:t>
            </a:r>
          </a:p>
          <a:p>
            <a:pPr lvl="1"/>
            <a:r>
              <a:rPr lang="en-GB" dirty="0" smtClean="0"/>
              <a:t>8’ from target (not usable for </a:t>
            </a:r>
            <a:r>
              <a:rPr lang="en-GB" dirty="0" err="1" smtClean="0"/>
              <a:t>Wb</a:t>
            </a:r>
            <a:r>
              <a:rPr lang="en-GB" dirty="0"/>
              <a:t>)</a:t>
            </a:r>
            <a:endParaRPr lang="en-GB" dirty="0" smtClean="0"/>
          </a:p>
          <a:p>
            <a:r>
              <a:rPr lang="en-GB" dirty="0" smtClean="0"/>
              <a:t>Used 4 x 2 MHz </a:t>
            </a:r>
            <a:r>
              <a:rPr lang="en-GB" dirty="0" err="1" smtClean="0"/>
              <a:t>subbands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Continuum sensitivity = 15 </a:t>
            </a:r>
            <a:r>
              <a:rPr lang="en-GB" dirty="0" err="1" smtClean="0">
                <a:solidFill>
                  <a:srgbClr val="FF0000"/>
                </a:solidFill>
              </a:rPr>
              <a:t>μJy</a:t>
            </a:r>
            <a:r>
              <a:rPr lang="en-GB" dirty="0" smtClean="0">
                <a:solidFill>
                  <a:srgbClr val="FF0000"/>
                </a:solidFill>
              </a:rPr>
              <a:t>/beam</a:t>
            </a:r>
          </a:p>
          <a:p>
            <a:r>
              <a:rPr lang="en-GB" dirty="0" smtClean="0"/>
              <a:t>One </a:t>
            </a:r>
            <a:r>
              <a:rPr lang="en-GB" dirty="0" err="1" smtClean="0"/>
              <a:t>subband</a:t>
            </a:r>
            <a:r>
              <a:rPr lang="en-GB" dirty="0" smtClean="0"/>
              <a:t> for HI </a:t>
            </a:r>
            <a:r>
              <a:rPr lang="en-GB" dirty="0" smtClean="0"/>
              <a:t>line</a:t>
            </a:r>
            <a:endParaRPr lang="en-GB" dirty="0" smtClean="0"/>
          </a:p>
          <a:p>
            <a:pPr lvl="1"/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pectral resolution = 200 m/s</a:t>
            </a:r>
          </a:p>
          <a:p>
            <a:pPr lvl="1"/>
            <a:r>
              <a:rPr lang="en-GB" dirty="0" smtClean="0"/>
              <a:t>Sensitivity of 1.4 mJy/channel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EVN Symposium 2014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0133" y="5737758"/>
            <a:ext cx="7011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660066"/>
                </a:solidFill>
              </a:rPr>
              <a:t>Goal was to investigate ISM on scales between 2-30 pc</a:t>
            </a:r>
            <a:endParaRPr lang="en-GB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0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17121</TotalTime>
  <Words>623</Words>
  <Application>Microsoft Macintosh PowerPoint</Application>
  <PresentationFormat>On-screen Show (4:3)</PresentationFormat>
  <Paragraphs>104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Mapping HI absorption at z=0.026 against a resolved background CSO</vt:lpstr>
      <vt:lpstr>ISM absorption studies using HI</vt:lpstr>
      <vt:lpstr>ISM of external galaxies with VLBI </vt:lpstr>
      <vt:lpstr>GBT HI Survey</vt:lpstr>
      <vt:lpstr>J0855+5751 GBT HI spectrum</vt:lpstr>
      <vt:lpstr>SDSS image</vt:lpstr>
      <vt:lpstr>Previous VLBI observations</vt:lpstr>
      <vt:lpstr>J0855+5751 properties</vt:lpstr>
      <vt:lpstr>New global VLBI observations</vt:lpstr>
      <vt:lpstr>Continuum image</vt:lpstr>
      <vt:lpstr>Comparison with GBT spectrum</vt:lpstr>
      <vt:lpstr>Individual VLBI spectra</vt:lpstr>
      <vt:lpstr>PowerPoint Presentation</vt:lpstr>
      <vt:lpstr>South lobe</vt:lpstr>
      <vt:lpstr>North lobe</vt:lpstr>
      <vt:lpstr>Summary</vt:lpstr>
    </vt:vector>
  </TitlesOfParts>
  <Company>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full-field image</dc:title>
  <dc:creator>Andrew Biggs</dc:creator>
  <cp:lastModifiedBy>Andrew Biggs</cp:lastModifiedBy>
  <cp:revision>188</cp:revision>
  <dcterms:created xsi:type="dcterms:W3CDTF">2012-02-20T07:46:41Z</dcterms:created>
  <dcterms:modified xsi:type="dcterms:W3CDTF">2014-10-08T06:44:53Z</dcterms:modified>
</cp:coreProperties>
</file>